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491" r:id="rId2"/>
    <p:sldId id="488" r:id="rId3"/>
    <p:sldId id="492" r:id="rId4"/>
    <p:sldId id="493" r:id="rId5"/>
    <p:sldId id="494" r:id="rId6"/>
    <p:sldId id="495" r:id="rId7"/>
    <p:sldId id="496" r:id="rId8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DCA621D-F528-4C32-8B79-9EFF36D733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(259)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73F0FB-BED4-4D88-9E16-FEC67AE2A0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5/19/2021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AE701B-D1FF-4453-893E-D38F5CF5D11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CDF862-AA96-4229-A8C9-A01E1084A3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84FE1-3B27-45DF-BCB3-1C179E7363B0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93697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(259)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5/19/2021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23514DB-A492-40D0-B001-2CE1BED3C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2329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306">
              <a:defRPr/>
            </a:pPr>
            <a:fld id="{9E395396-3E20-41E1-96D8-CC01158FFDB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3306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963369-DBC6-411A-9360-D02EDB92D0F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5/19/2021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3A3873-61E8-4BF5-BE6A-255B869AED9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385BA0C1-A9C9-4C90-A28D-659CC5244E9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(259)</a:t>
            </a:r>
          </a:p>
        </p:txBody>
      </p:sp>
    </p:spTree>
    <p:extLst>
      <p:ext uri="{BB962C8B-B14F-4D97-AF65-F5344CB8AC3E}">
        <p14:creationId xmlns:p14="http://schemas.microsoft.com/office/powerpoint/2010/main" val="2920876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6346" y="1397986"/>
            <a:ext cx="6270922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4" y="4475032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5/21/2021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5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665756" y="726892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6399245" y="182027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61"/>
            <a:ext cx="2364232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7"/>
            <a:ext cx="2364232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7599979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14859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16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1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1" y="3305216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5/21/2021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6293741" y="187302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6114726" y="1752329"/>
            <a:ext cx="2364232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369705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5/21/2021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12590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5/21/2021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0355" y="2297695"/>
            <a:ext cx="6803294" cy="2767600"/>
          </a:xfrm>
        </p:spPr>
        <p:txBody>
          <a:bodyPr anchor="ctr"/>
          <a:lstStyle>
            <a:lvl1pPr marL="0" indent="0" algn="ctr">
              <a:buNone/>
              <a:defRPr sz="45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5646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5/21/2021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6706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Second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-Shape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652568" y="709300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9" name="Rectangle 8" title="Side bar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4267179" y="1981175"/>
            <a:ext cx="609651" cy="914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48485" y="1151805"/>
            <a:ext cx="7128364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8485" y="4897062"/>
            <a:ext cx="7128364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5/21/2021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5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6412433" y="1820273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2"/>
            <a:ext cx="2364232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3"/>
            <a:ext cx="2364232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4316567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720213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7"/>
            <a:ext cx="7200900" cy="438272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5/21/2021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098756" y="1445344"/>
            <a:ext cx="7101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4370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 and Pictur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5280149" y="564425"/>
            <a:ext cx="3267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5/21/2021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7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321" y="670570"/>
            <a:ext cx="3113484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060473" y="5188236"/>
            <a:ext cx="3643844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marL="0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1pPr>
            <a:lvl2pPr marL="397764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2pPr>
            <a:lvl3pPr marL="7406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3pPr>
            <a:lvl4pPr marL="10835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4pPr>
            <a:lvl5pPr marL="1426464" indent="0" algn="ctr">
              <a:buNone/>
              <a:defRPr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700" y="335058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8" y="33030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7" y="1476936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31" y="148201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918648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5/21/2021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7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700" y="335058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8" y="33030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7" y="1476936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31" y="148201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521" y="518483"/>
            <a:ext cx="3682796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35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35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2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2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>
              <a:buNone/>
            </a:pPr>
            <a:r>
              <a:rPr lang="en-US" noProof="0"/>
              <a:t>Click to edit Master text styles</a:t>
            </a:r>
          </a:p>
          <a:p>
            <a:pPr marL="0" lvl="1" indent="0" algn="ctr">
              <a:buNone/>
            </a:pPr>
            <a:r>
              <a:rPr lang="en-US" noProof="0"/>
              <a:t>Second level</a:t>
            </a:r>
          </a:p>
          <a:p>
            <a:pPr marL="0" lvl="2" indent="0" algn="ctr">
              <a:buNone/>
            </a:pPr>
            <a:r>
              <a:rPr lang="en-US" noProof="0"/>
              <a:t>Third level</a:t>
            </a:r>
          </a:p>
          <a:p>
            <a:pPr marL="0" lvl="3" indent="0" algn="ctr">
              <a:buNone/>
            </a:pPr>
            <a:r>
              <a:rPr lang="en-US" noProof="0"/>
              <a:t>Fourth level</a:t>
            </a:r>
          </a:p>
          <a:p>
            <a:pPr marL="0" lvl="4" indent="0" algn="ctr">
              <a:buNone/>
            </a:pPr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273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, TItl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380696" y="5289755"/>
            <a:ext cx="3952537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accent3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6" y="409295"/>
            <a:ext cx="3952537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6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5/21/2021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7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30" y="372080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1" y="581953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4684" y="668604"/>
            <a:ext cx="3484988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7706" y="5352418"/>
            <a:ext cx="3861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1pPr>
            <a:lvl2pPr marL="397764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2pPr>
            <a:lvl3pPr marL="7406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3pPr>
            <a:lvl4pPr marL="10835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4pPr>
            <a:lvl5pPr marL="1426464" indent="0" algn="ctr">
              <a:buFont typeface="Arial" panose="020B0604020202020204" pitchFamily="34" charset="0"/>
              <a:buNone/>
              <a:defRPr sz="105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505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33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1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6" y="409286"/>
            <a:ext cx="3952537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6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5/21/2021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7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30" y="372080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1" y="581953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4687" y="668604"/>
            <a:ext cx="3484988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505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33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42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3769" y="1301369"/>
            <a:ext cx="7209728" cy="2852737"/>
          </a:xfrm>
        </p:spPr>
        <p:txBody>
          <a:bodyPr anchor="b">
            <a:normAutofit/>
          </a:bodyPr>
          <a:lstStyle>
            <a:lvl1pPr algn="r">
              <a:defRPr sz="5400" cap="none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5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5/21/2021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8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6399245" y="182027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6214740" y="1685657"/>
            <a:ext cx="2364232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5906237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1" y="2286002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4" y="2286002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5/21/2021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6695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466571" y="0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5/21/2021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7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4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358571" y="376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9107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33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94000"/>
        </a:lnSpc>
        <a:spcBef>
          <a:spcPts val="750"/>
        </a:spcBef>
        <a:spcAft>
          <a:spcPts val="15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549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9978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3407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640777" indent="-214313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0574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3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61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1640">
          <p15:clr>
            <a:srgbClr val="F26B43"/>
          </p15:clr>
        </p15:guide>
        <p15:guide id="10" pos="222">
          <p15:clr>
            <a:srgbClr val="F26B43"/>
          </p15:clr>
        </p15:guide>
        <p15:guide id="11" pos="20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485" y="1592449"/>
            <a:ext cx="7128364" cy="2126159"/>
          </a:xfrm>
        </p:spPr>
        <p:txBody>
          <a:bodyPr>
            <a:spAutoFit/>
          </a:bodyPr>
          <a:lstStyle/>
          <a:p>
            <a:r>
              <a:rPr lang="en-US" dirty="0"/>
              <a:t>Lesson 15:</a:t>
            </a:r>
            <a:br>
              <a:rPr lang="en-US" dirty="0"/>
            </a:br>
            <a:r>
              <a:rPr lang="en-US" dirty="0"/>
              <a:t>The Good Samaritan and the Feast of Dedication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484" y="4676776"/>
            <a:ext cx="7128364" cy="753989"/>
          </a:xfrm>
        </p:spPr>
        <p:txBody>
          <a:bodyPr>
            <a:spAutoFit/>
          </a:bodyPr>
          <a:lstStyle/>
          <a:p>
            <a:r>
              <a:rPr lang="en-US" sz="2000" dirty="0"/>
              <a:t>The Parable of the Good Samaritan (Luke 10:25-37)</a:t>
            </a:r>
          </a:p>
          <a:p>
            <a:r>
              <a:rPr lang="en-US" sz="2000" dirty="0"/>
              <a:t>May 19, 2021</a:t>
            </a:r>
          </a:p>
        </p:txBody>
      </p:sp>
    </p:spTree>
    <p:extLst>
      <p:ext uri="{BB962C8B-B14F-4D97-AF65-F5344CB8AC3E}">
        <p14:creationId xmlns:p14="http://schemas.microsoft.com/office/powerpoint/2010/main" val="1105049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542932"/>
            <a:ext cx="8248650" cy="585417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Lawyer’s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449" y="1484674"/>
            <a:ext cx="8024469" cy="3922356"/>
          </a:xfrm>
        </p:spPr>
        <p:txBody>
          <a:bodyPr wrap="square">
            <a:spAutoFit/>
          </a:bodyPr>
          <a:lstStyle/>
          <a:p>
            <a:pPr marL="0" indent="0" algn="l">
              <a:buNone/>
            </a:pPr>
            <a:r>
              <a:rPr lang="en-US" sz="2400" dirty="0">
                <a:solidFill>
                  <a:schemeClr val="tx1"/>
                </a:solidFill>
              </a:rPr>
              <a:t>Luke 10:25, </a:t>
            </a:r>
            <a:r>
              <a:rPr lang="en-US" sz="2400" i="1" dirty="0">
                <a:solidFill>
                  <a:schemeClr val="tx1"/>
                </a:solidFill>
              </a:rPr>
              <a:t>“And behold, a certain lawyer </a:t>
            </a:r>
            <a:r>
              <a:rPr lang="en-US" sz="2800" b="1" i="1" dirty="0">
                <a:solidFill>
                  <a:schemeClr val="tx1"/>
                </a:solidFill>
              </a:rPr>
              <a:t>stood up </a:t>
            </a:r>
            <a:r>
              <a:rPr lang="en-US" sz="2400" i="1" dirty="0">
                <a:solidFill>
                  <a:schemeClr val="tx1"/>
                </a:solidFill>
              </a:rPr>
              <a:t>and </a:t>
            </a:r>
            <a:r>
              <a:rPr lang="en-US" sz="2800" b="1" i="1" dirty="0">
                <a:solidFill>
                  <a:schemeClr val="tx1"/>
                </a:solidFill>
              </a:rPr>
              <a:t>made trial </a:t>
            </a:r>
            <a:r>
              <a:rPr lang="en-US" sz="2400" i="1" dirty="0">
                <a:solidFill>
                  <a:schemeClr val="tx1"/>
                </a:solidFill>
              </a:rPr>
              <a:t>of him, saying, </a:t>
            </a:r>
            <a:r>
              <a:rPr lang="en-US" sz="2400" b="1" i="1" dirty="0">
                <a:solidFill>
                  <a:schemeClr val="tx1"/>
                </a:solidFill>
              </a:rPr>
              <a:t>Teacher, what shall I do to inherit eternal life?</a:t>
            </a:r>
            <a:r>
              <a:rPr lang="en-US" sz="2400" i="1" dirty="0">
                <a:solidFill>
                  <a:schemeClr val="tx1"/>
                </a:solidFill>
              </a:rPr>
              <a:t>”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This Lawyer </a:t>
            </a:r>
            <a:r>
              <a:rPr lang="en-US" sz="2400" i="1" dirty="0" err="1">
                <a:solidFill>
                  <a:schemeClr val="tx1"/>
                </a:solidFill>
              </a:rPr>
              <a:t>nomikos</a:t>
            </a:r>
            <a:r>
              <a:rPr lang="en-US" sz="2400" dirty="0">
                <a:solidFill>
                  <a:schemeClr val="tx1"/>
                </a:solidFill>
              </a:rPr>
              <a:t>, was not like our attorneys.</a:t>
            </a:r>
          </a:p>
          <a:p>
            <a:r>
              <a:rPr lang="en-US" sz="2400" dirty="0">
                <a:solidFill>
                  <a:schemeClr val="tx1"/>
                </a:solidFill>
              </a:rPr>
              <a:t>Likely a scribe </a:t>
            </a:r>
            <a:r>
              <a:rPr lang="en-US" sz="2400" i="1" dirty="0" err="1">
                <a:solidFill>
                  <a:schemeClr val="tx1"/>
                </a:solidFill>
              </a:rPr>
              <a:t>grammateis</a:t>
            </a:r>
            <a:r>
              <a:rPr lang="en-US" sz="2400" i="1" dirty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US" sz="2400" i="0" dirty="0">
                <a:solidFill>
                  <a:schemeClr val="tx1"/>
                </a:solidFill>
              </a:rPr>
              <a:t>The scribes studied the law and often copied it to manuscripts.</a:t>
            </a:r>
          </a:p>
          <a:p>
            <a:pPr marL="0" indent="0" algn="l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The lawyer wished to make trial of the skill of Jesus.</a:t>
            </a:r>
          </a:p>
        </p:txBody>
      </p:sp>
    </p:spTree>
    <p:extLst>
      <p:ext uri="{BB962C8B-B14F-4D97-AF65-F5344CB8AC3E}">
        <p14:creationId xmlns:p14="http://schemas.microsoft.com/office/powerpoint/2010/main" val="4074171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542932"/>
            <a:ext cx="8248650" cy="585417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Lawyer’s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1484674"/>
            <a:ext cx="8326127" cy="4080669"/>
          </a:xfrm>
        </p:spPr>
        <p:txBody>
          <a:bodyPr wrap="square">
            <a:spAutoFit/>
          </a:bodyPr>
          <a:lstStyle/>
          <a:p>
            <a:pPr marL="0" indent="0" algn="l">
              <a:buNone/>
            </a:pPr>
            <a:r>
              <a:rPr lang="en-US" sz="2400" dirty="0">
                <a:solidFill>
                  <a:schemeClr val="tx1"/>
                </a:solidFill>
              </a:rPr>
              <a:t>Luke 10:25, </a:t>
            </a:r>
            <a:r>
              <a:rPr lang="en-US" sz="2400" i="1" dirty="0">
                <a:solidFill>
                  <a:schemeClr val="tx1"/>
                </a:solidFill>
              </a:rPr>
              <a:t>“And behold, a certain lawyer stood up and made trial of him, saying, Teacher, what shall I do to inherit eternal life?”</a:t>
            </a:r>
          </a:p>
          <a:p>
            <a:pPr marL="0" indent="0" algn="l">
              <a:buNone/>
            </a:pPr>
            <a:r>
              <a:rPr lang="en-US" sz="2400" dirty="0">
                <a:solidFill>
                  <a:schemeClr val="tx1"/>
                </a:solidFill>
              </a:rPr>
              <a:t>“Jews consider the Law to consist of two primary elements: (a) the </a:t>
            </a:r>
            <a:r>
              <a:rPr lang="en-US" sz="2400" b="1" dirty="0">
                <a:solidFill>
                  <a:schemeClr val="tx1"/>
                </a:solidFill>
              </a:rPr>
              <a:t>Pentateuch</a:t>
            </a:r>
            <a:r>
              <a:rPr lang="en-US" sz="2400" dirty="0">
                <a:solidFill>
                  <a:schemeClr val="tx1"/>
                </a:solidFill>
              </a:rPr>
              <a:t> or Mosaic Code (Genesis, Exodus, Leviticus, Numbers, and Deuteronomy); and (b) the oral traditions which later were written and became the </a:t>
            </a:r>
            <a:r>
              <a:rPr lang="en-US" sz="2400" b="1" dirty="0">
                <a:solidFill>
                  <a:schemeClr val="tx1"/>
                </a:solidFill>
              </a:rPr>
              <a:t>Talmud</a:t>
            </a:r>
            <a:r>
              <a:rPr lang="en-US" sz="2400" dirty="0">
                <a:solidFill>
                  <a:schemeClr val="tx1"/>
                </a:solidFill>
              </a:rPr>
              <a:t> consisting of the </a:t>
            </a:r>
            <a:r>
              <a:rPr lang="en-US" sz="2400" b="1" dirty="0">
                <a:solidFill>
                  <a:schemeClr val="tx1"/>
                </a:solidFill>
              </a:rPr>
              <a:t>Mishna</a:t>
            </a:r>
            <a:r>
              <a:rPr lang="en-US" sz="2400" dirty="0">
                <a:solidFill>
                  <a:schemeClr val="tx1"/>
                </a:solidFill>
              </a:rPr>
              <a:t> (the authoritative traditions of the Jewish people) and the </a:t>
            </a:r>
            <a:r>
              <a:rPr lang="en-US" sz="2400" b="1" dirty="0">
                <a:solidFill>
                  <a:schemeClr val="tx1"/>
                </a:solidFill>
              </a:rPr>
              <a:t>Gemara</a:t>
            </a:r>
            <a:r>
              <a:rPr lang="en-US" sz="2400" dirty="0">
                <a:solidFill>
                  <a:schemeClr val="tx1"/>
                </a:solidFill>
              </a:rPr>
              <a:t> (the rabbinic interpretations and commentaries on the Law).”</a:t>
            </a:r>
          </a:p>
          <a:p>
            <a:pPr marL="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			(C.G. Caldwell, </a:t>
            </a:r>
            <a:r>
              <a:rPr lang="en-US" i="1" dirty="0">
                <a:solidFill>
                  <a:schemeClr val="tx1"/>
                </a:solidFill>
              </a:rPr>
              <a:t>Luke</a:t>
            </a:r>
            <a:r>
              <a:rPr lang="en-US" dirty="0">
                <a:solidFill>
                  <a:schemeClr val="tx1"/>
                </a:solidFill>
              </a:rPr>
              <a:t>, Truth Commentaries, page 624)</a:t>
            </a:r>
          </a:p>
        </p:txBody>
      </p:sp>
    </p:spTree>
    <p:extLst>
      <p:ext uri="{BB962C8B-B14F-4D97-AF65-F5344CB8AC3E}">
        <p14:creationId xmlns:p14="http://schemas.microsoft.com/office/powerpoint/2010/main" val="2259239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542932"/>
            <a:ext cx="8248650" cy="585417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Lawyer’s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741" y="1484674"/>
            <a:ext cx="8099883" cy="35889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Luke 10:25, </a:t>
            </a:r>
            <a:r>
              <a:rPr lang="en-US" sz="2400" i="1" dirty="0">
                <a:solidFill>
                  <a:schemeClr val="tx1"/>
                </a:solidFill>
              </a:rPr>
              <a:t>“And behold, a certain lawyer stood up and made trial of him, saying, </a:t>
            </a:r>
            <a:r>
              <a:rPr lang="en-US" sz="2800" b="1" i="1" dirty="0">
                <a:solidFill>
                  <a:schemeClr val="tx1"/>
                </a:solidFill>
              </a:rPr>
              <a:t>Teacher, what shall I do to inherit eternal life?</a:t>
            </a:r>
            <a:r>
              <a:rPr lang="en-US" sz="2800" i="1" dirty="0">
                <a:solidFill>
                  <a:schemeClr val="tx1"/>
                </a:solidFill>
              </a:rPr>
              <a:t>”</a:t>
            </a:r>
            <a:endParaRPr lang="en-US" sz="2400" i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The Lawyer asked a good question based on a common theme in the Bible. (Daniel 12:2; Matthew 19:29; John 3:15; 5:39; 10:28; 17:3; Romans 6:23; 1 Timothy 6:12; 1 John 1:2)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Rich Young Ruler asked this same question.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Matthew 19:16ff; Mark 10:17; Luke 18:18-23</a:t>
            </a:r>
          </a:p>
        </p:txBody>
      </p:sp>
    </p:spTree>
    <p:extLst>
      <p:ext uri="{BB962C8B-B14F-4D97-AF65-F5344CB8AC3E}">
        <p14:creationId xmlns:p14="http://schemas.microsoft.com/office/powerpoint/2010/main" val="2140808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542932"/>
            <a:ext cx="8248650" cy="585417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Jesus’ Answer to the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762" y="1493513"/>
            <a:ext cx="8448675" cy="5324535"/>
          </a:xfrm>
        </p:spPr>
        <p:txBody>
          <a:bodyPr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Luke 10:26, </a:t>
            </a:r>
            <a:r>
              <a:rPr lang="en-US" sz="2400" i="1" dirty="0">
                <a:solidFill>
                  <a:schemeClr val="tx1"/>
                </a:solidFill>
              </a:rPr>
              <a:t>“And he said unto him, </a:t>
            </a:r>
            <a:r>
              <a:rPr lang="en-US" sz="2400" b="1" i="1" dirty="0">
                <a:solidFill>
                  <a:schemeClr val="tx1"/>
                </a:solidFill>
              </a:rPr>
              <a:t>What is written in the law? how readest thou</a:t>
            </a:r>
            <a:r>
              <a:rPr lang="en-US" sz="2400" i="1" dirty="0">
                <a:solidFill>
                  <a:schemeClr val="tx1"/>
                </a:solidFill>
              </a:rPr>
              <a:t>?”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tx1"/>
                </a:solidFill>
              </a:rPr>
              <a:t>Typical response from Jesus.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What is written … Matthew 4:4, 7, 10; </a:t>
            </a:r>
            <a:r>
              <a:rPr lang="sv-SE" sz="2400" dirty="0">
                <a:solidFill>
                  <a:schemeClr val="tx1"/>
                </a:solidFill>
              </a:rPr>
              <a:t>Matthew 12:3, 5; </a:t>
            </a:r>
            <a:r>
              <a:rPr lang="en-US" sz="2400" dirty="0">
                <a:solidFill>
                  <a:schemeClr val="tx1"/>
                </a:solidFill>
              </a:rPr>
              <a:t>Matthew 19:3ff; </a:t>
            </a:r>
            <a:r>
              <a:rPr lang="sv-SE" sz="2400" dirty="0">
                <a:solidFill>
                  <a:schemeClr val="tx1"/>
                </a:solidFill>
              </a:rPr>
              <a:t>Matthew 22:31; Mark12:10, 26; Luke 6:3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sv-SE" sz="2400" dirty="0">
                <a:solidFill>
                  <a:schemeClr val="tx1"/>
                </a:solidFill>
              </a:rPr>
              <a:t>What does the text say? And what does this mean?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0" dirty="0">
                <a:solidFill>
                  <a:schemeClr val="tx1"/>
                </a:solidFill>
              </a:rPr>
              <a:t>Luke 10:27, </a:t>
            </a:r>
            <a:r>
              <a:rPr lang="en-US" sz="2400" dirty="0">
                <a:solidFill>
                  <a:schemeClr val="tx1"/>
                </a:solidFill>
              </a:rPr>
              <a:t>“And he answering said, Thou shalt love the Lord thy God with all thy heart, and with all thy soul, and with all thy strength, and with all thy mind; and thy neighbor as thyself.”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Lawyer correctly answers. Deuteronomy 6:5;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Leviticus 19:18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sv-SE" sz="2400" dirty="0">
                <a:solidFill>
                  <a:schemeClr val="tx1"/>
                </a:solidFill>
              </a:rPr>
              <a:t>Same answer given in other instances.</a:t>
            </a:r>
            <a:r>
              <a:rPr lang="sv-SE" sz="2400" i="0" dirty="0">
                <a:solidFill>
                  <a:schemeClr val="tx1"/>
                </a:solidFill>
              </a:rPr>
              <a:t> Matthew 22:34-40; Mark 12:28-34</a:t>
            </a:r>
          </a:p>
        </p:txBody>
      </p:sp>
    </p:spTree>
    <p:extLst>
      <p:ext uri="{BB962C8B-B14F-4D97-AF65-F5344CB8AC3E}">
        <p14:creationId xmlns:p14="http://schemas.microsoft.com/office/powerpoint/2010/main" val="3261072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542932"/>
            <a:ext cx="8248650" cy="585417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Jesus’ Answer to the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1427524"/>
            <a:ext cx="8086726" cy="337002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Luke 10:28, </a:t>
            </a:r>
            <a:r>
              <a:rPr lang="en-US" sz="2400" i="1" dirty="0">
                <a:solidFill>
                  <a:schemeClr val="tx1"/>
                </a:solidFill>
              </a:rPr>
              <a:t>“And he said unto him, Thou hast answered right: </a:t>
            </a:r>
            <a:r>
              <a:rPr lang="en-US" sz="2800" b="1" i="1" dirty="0">
                <a:solidFill>
                  <a:schemeClr val="tx1"/>
                </a:solidFill>
              </a:rPr>
              <a:t>this do, and thou shalt live</a:t>
            </a:r>
            <a:r>
              <a:rPr lang="en-US" sz="2400" i="1" dirty="0">
                <a:solidFill>
                  <a:schemeClr val="tx1"/>
                </a:solidFill>
              </a:rPr>
              <a:t>.”</a:t>
            </a:r>
          </a:p>
          <a:p>
            <a:pPr marL="0" indent="0">
              <a:buNone/>
            </a:pPr>
            <a:r>
              <a:rPr lang="sv-SE" sz="2800" b="1" i="1" dirty="0">
                <a:solidFill>
                  <a:schemeClr val="tx1"/>
                </a:solidFill>
              </a:rPr>
              <a:t>The meaning of the LAW …</a:t>
            </a:r>
          </a:p>
          <a:p>
            <a:r>
              <a:rPr lang="en-US" sz="2400" dirty="0">
                <a:solidFill>
                  <a:schemeClr val="tx1"/>
                </a:solidFill>
              </a:rPr>
              <a:t>He would have to have more in his spiritual life than doing rites, observances, traditions, and ceremonies of the Law.</a:t>
            </a:r>
          </a:p>
          <a:p>
            <a:r>
              <a:rPr lang="en-US" sz="2400" dirty="0">
                <a:solidFill>
                  <a:schemeClr val="tx1"/>
                </a:solidFill>
              </a:rPr>
              <a:t>He would have to be filled with love for God and for his fellow men. Doing means loving. cf. Luke 7:44-50</a:t>
            </a:r>
          </a:p>
        </p:txBody>
      </p:sp>
    </p:spTree>
    <p:extLst>
      <p:ext uri="{BB962C8B-B14F-4D97-AF65-F5344CB8AC3E}">
        <p14:creationId xmlns:p14="http://schemas.microsoft.com/office/powerpoint/2010/main" val="2846378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1465232"/>
            <a:ext cx="8086726" cy="490589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Luke 10:29, </a:t>
            </a:r>
            <a:r>
              <a:rPr lang="en-US" sz="2400" i="1" dirty="0">
                <a:solidFill>
                  <a:schemeClr val="tx1"/>
                </a:solidFill>
              </a:rPr>
              <a:t>“But he, </a:t>
            </a:r>
            <a:r>
              <a:rPr lang="en-US" sz="2800" b="1" i="1" dirty="0">
                <a:solidFill>
                  <a:schemeClr val="tx1"/>
                </a:solidFill>
              </a:rPr>
              <a:t>desiring to justify himself</a:t>
            </a:r>
            <a:r>
              <a:rPr lang="en-US" sz="2400" i="1" dirty="0">
                <a:solidFill>
                  <a:schemeClr val="tx1"/>
                </a:solidFill>
              </a:rPr>
              <a:t>, said unto Jesus, </a:t>
            </a:r>
            <a:r>
              <a:rPr lang="en-US" sz="2400" b="1" i="1" dirty="0">
                <a:solidFill>
                  <a:schemeClr val="tx1"/>
                </a:solidFill>
              </a:rPr>
              <a:t>And who is my neighbor</a:t>
            </a:r>
            <a:r>
              <a:rPr lang="en-US" sz="2400" i="1" dirty="0">
                <a:solidFill>
                  <a:schemeClr val="tx1"/>
                </a:solidFill>
              </a:rPr>
              <a:t>?”</a:t>
            </a:r>
          </a:p>
          <a:p>
            <a:pPr marL="0" indent="0">
              <a:buNone/>
            </a:pPr>
            <a:endParaRPr lang="en-US" sz="2400" i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The lawyer desired to appear blameless, to vindicate himself, and show that he had kept the law.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Pharisees believed that the Jews only were to be regarded as neighbors, and that their obligation to “love thy neighbor” did not extend at all. (cf. Leviticus 19:18;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Matthew 5:43-48)</a:t>
            </a:r>
          </a:p>
          <a:p>
            <a:r>
              <a:rPr lang="en-US" sz="2400" dirty="0">
                <a:solidFill>
                  <a:schemeClr val="tx1"/>
                </a:solidFill>
              </a:rPr>
              <a:t>Passages regarding </a:t>
            </a:r>
            <a:r>
              <a:rPr lang="en-US" sz="2400" i="1" dirty="0">
                <a:solidFill>
                  <a:schemeClr val="tx1"/>
                </a:solidFill>
              </a:rPr>
              <a:t>“respect of persons.”</a:t>
            </a:r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US" sz="2400" i="0" dirty="0">
                <a:solidFill>
                  <a:schemeClr val="tx1"/>
                </a:solidFill>
              </a:rPr>
              <a:t>2 Chronicles 19:7; Proverbs 24:23; 28:21; Acts 10:34-45; Romans 2:1-11; James 2:1ff; 1 Peter 1:17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795CD57-A320-4E94-9A64-1DA38A96A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542932"/>
            <a:ext cx="8248650" cy="585417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Jesus’ Answer to the Question</a:t>
            </a:r>
          </a:p>
        </p:txBody>
      </p:sp>
    </p:spTree>
    <p:extLst>
      <p:ext uri="{BB962C8B-B14F-4D97-AF65-F5344CB8AC3E}">
        <p14:creationId xmlns:p14="http://schemas.microsoft.com/office/powerpoint/2010/main" val="37975441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74644_Trading cards_AAS_v3" id="{4E496154-558D-4612-A753-0794614ED79B}" vid="{A8FAAD10-755F-4F52-9B7F-8A15476B6C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851</TotalTime>
  <Words>670</Words>
  <Application>Microsoft Office PowerPoint</Application>
  <PresentationFormat>On-screen Show (4:3)</PresentationFormat>
  <Paragraphs>42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Franklin Gothic Book</vt:lpstr>
      <vt:lpstr>Impact</vt:lpstr>
      <vt:lpstr>Crop</vt:lpstr>
      <vt:lpstr>Lesson 15: The Good Samaritan and the Feast of Dedication</vt:lpstr>
      <vt:lpstr>The Lawyer’s Question</vt:lpstr>
      <vt:lpstr>The Lawyer’s Question</vt:lpstr>
      <vt:lpstr>The Lawyer’s Question</vt:lpstr>
      <vt:lpstr>Jesus’ Answer to the Question</vt:lpstr>
      <vt:lpstr>Jesus’ Answer to the Question</vt:lpstr>
      <vt:lpstr>Jesus’ Answer to the Question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15: The Good Samaritan and the Feast of Dedication</dc:title>
  <dc:creator>mgalloway2715@gmail.com</dc:creator>
  <cp:lastModifiedBy>Richard Lidh</cp:lastModifiedBy>
  <cp:revision>48</cp:revision>
  <cp:lastPrinted>2021-05-21T22:34:50Z</cp:lastPrinted>
  <dcterms:created xsi:type="dcterms:W3CDTF">2021-05-12T17:20:23Z</dcterms:created>
  <dcterms:modified xsi:type="dcterms:W3CDTF">2021-05-21T22:34:55Z</dcterms:modified>
</cp:coreProperties>
</file>